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handoutMasterIdLst>
    <p:handoutMasterId r:id="rId16"/>
  </p:handoutMasterIdLst>
  <p:sldIdLst>
    <p:sldId id="256" r:id="rId2"/>
    <p:sldId id="260" r:id="rId3"/>
    <p:sldId id="263" r:id="rId4"/>
    <p:sldId id="265" r:id="rId5"/>
    <p:sldId id="266" r:id="rId6"/>
    <p:sldId id="270" r:id="rId7"/>
    <p:sldId id="271" r:id="rId8"/>
    <p:sldId id="272" r:id="rId9"/>
    <p:sldId id="273" r:id="rId10"/>
    <p:sldId id="296" r:id="rId11"/>
    <p:sldId id="297" r:id="rId12"/>
    <p:sldId id="299" r:id="rId13"/>
    <p:sldId id="286" r:id="rId14"/>
    <p:sldId id="295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344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C594BE2-C6E1-4CE7-9ED9-6BA77E9D609A}" type="datetimeFigureOut">
              <a:rPr lang="en-US" smtClean="0"/>
              <a:pPr/>
              <a:t>07/03/2020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429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344" y="8829429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706E6A8-A1B8-4DA0-A19A-86B42B9A5D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54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2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65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6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47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51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26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86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9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5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8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6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dicinenet.com/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12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4105" y="1279389"/>
            <a:ext cx="7405370" cy="4075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6600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Ệ</a:t>
            </a:r>
            <a:r>
              <a:rPr sz="6600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6600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 </a:t>
            </a:r>
            <a:r>
              <a:rPr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sz="6600" spc="-9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583362"/>
          </a:xfrm>
        </p:spPr>
        <p:txBody>
          <a:bodyPr/>
          <a:lstStyle/>
          <a:p>
            <a:pPr algn="l"/>
            <a:r>
              <a:rPr lang="en-US" sz="5400" dirty="0" err="1" smtClean="0">
                <a:solidFill>
                  <a:srgbClr val="FFFF00"/>
                </a:solidFill>
              </a:rPr>
              <a:t>Các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</a:rPr>
              <a:t>thời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</a:rPr>
              <a:t>điểm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</a:rPr>
              <a:t>rửa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</a:rPr>
              <a:t>tay</a:t>
            </a:r>
            <a:r>
              <a:rPr lang="en-US" sz="5400" dirty="0" smtClean="0">
                <a:solidFill>
                  <a:srgbClr val="FFFF00"/>
                </a:solidFill>
              </a:rPr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lớp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3.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mỗi</a:t>
            </a:r>
            <a:r>
              <a:rPr lang="en-US" dirty="0" smtClean="0"/>
              <a:t> </a:t>
            </a:r>
            <a:r>
              <a:rPr lang="en-US" dirty="0" err="1" smtClean="0"/>
              <a:t>giờ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4.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5.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thấy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bẩn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119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0123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2019355"/>
            <a:ext cx="769620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96390" marR="5080" indent="-1584325">
              <a:lnSpc>
                <a:spcPct val="100000"/>
              </a:lnSpc>
              <a:spcBef>
                <a:spcPts val="100"/>
              </a:spcBef>
              <a:tabLst>
                <a:tab pos="3792220" algn="l"/>
              </a:tabLst>
            </a:pPr>
            <a:r>
              <a:rPr sz="4800" spc="-5" dirty="0"/>
              <a:t>Sát </a:t>
            </a:r>
            <a:r>
              <a:rPr sz="4800" spc="-5" dirty="0" err="1"/>
              <a:t>khuẩn</a:t>
            </a:r>
            <a:r>
              <a:rPr sz="4800" spc="30" dirty="0"/>
              <a:t> </a:t>
            </a:r>
            <a:r>
              <a:rPr sz="4800" spc="-5" dirty="0" err="1" smtClean="0"/>
              <a:t>tay</a:t>
            </a:r>
            <a:r>
              <a:rPr lang="en-US" sz="4800" spc="-5" dirty="0" smtClean="0"/>
              <a:t> </a:t>
            </a:r>
            <a:r>
              <a:rPr sz="4800" spc="-5" dirty="0" err="1" smtClean="0"/>
              <a:t>bằng</a:t>
            </a:r>
            <a:r>
              <a:rPr sz="4800" spc="-95" dirty="0" smtClean="0"/>
              <a:t> </a:t>
            </a:r>
            <a:r>
              <a:rPr sz="4800" spc="-5" dirty="0" smtClean="0"/>
              <a:t>dung </a:t>
            </a:r>
            <a:r>
              <a:rPr sz="4800" spc="-5" dirty="0" err="1" smtClean="0"/>
              <a:t>dịch</a:t>
            </a:r>
            <a:r>
              <a:rPr sz="4800" spc="-5" dirty="0" smtClean="0"/>
              <a:t> </a:t>
            </a:r>
            <a:r>
              <a:rPr lang="en-US" sz="4800" spc="-5" dirty="0" err="1" smtClean="0"/>
              <a:t>sát</a:t>
            </a:r>
            <a:r>
              <a:rPr lang="en-US" sz="4800" spc="-5" dirty="0" smtClean="0"/>
              <a:t> </a:t>
            </a:r>
            <a:r>
              <a:rPr lang="en-US" sz="4800" spc="-5" dirty="0" err="1" smtClean="0"/>
              <a:t>khuẩn</a:t>
            </a:r>
            <a:r>
              <a:rPr lang="en-US" sz="4800" spc="-5" dirty="0" smtClean="0"/>
              <a:t> </a:t>
            </a:r>
            <a:r>
              <a:rPr lang="en-US" sz="4800" spc="-5" dirty="0" err="1" smtClean="0"/>
              <a:t>tay</a:t>
            </a:r>
            <a:r>
              <a:rPr lang="en-US" sz="4800" spc="-5" dirty="0" smtClean="0"/>
              <a:t> </a:t>
            </a:r>
            <a:r>
              <a:rPr lang="en-US" sz="4800" spc="-5" dirty="0" err="1" smtClean="0"/>
              <a:t>nhanh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3681023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8794" y="84836"/>
            <a:ext cx="750824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7155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QT sát khuẩn tay </a:t>
            </a:r>
            <a:r>
              <a:rPr sz="4000" spc="-10" dirty="0"/>
              <a:t>bằng dung </a:t>
            </a:r>
            <a:r>
              <a:rPr sz="4000" spc="-5" dirty="0"/>
              <a:t>dịch  chứa cồn </a:t>
            </a:r>
            <a:r>
              <a:rPr sz="2800" b="0" spc="-5" dirty="0">
                <a:latin typeface="Times New Roman"/>
                <a:cs typeface="Times New Roman"/>
              </a:rPr>
              <a:t>(</a:t>
            </a:r>
            <a:r>
              <a:rPr sz="2400" b="0" i="1" spc="-5" dirty="0">
                <a:latin typeface="Times New Roman"/>
                <a:cs typeface="Times New Roman"/>
              </a:rPr>
              <a:t>m</a:t>
            </a:r>
            <a:r>
              <a:rPr sz="2800" b="0" i="1" spc="-5" dirty="0">
                <a:latin typeface="Times New Roman"/>
                <a:cs typeface="Times New Roman"/>
              </a:rPr>
              <a:t>ỗi bước chà 5 lần </a:t>
            </a:r>
            <a:r>
              <a:rPr sz="2800" b="0" i="1" dirty="0">
                <a:latin typeface="Times New Roman"/>
                <a:cs typeface="Times New Roman"/>
              </a:rPr>
              <a:t>trong </a:t>
            </a:r>
            <a:r>
              <a:rPr sz="2400" b="0" i="1" dirty="0">
                <a:latin typeface="Times New Roman"/>
                <a:cs typeface="Times New Roman"/>
              </a:rPr>
              <a:t>20 – 30</a:t>
            </a:r>
            <a:r>
              <a:rPr sz="2400" b="0" i="1" spc="-15" dirty="0">
                <a:latin typeface="Times New Roman"/>
                <a:cs typeface="Times New Roman"/>
              </a:rPr>
              <a:t> </a:t>
            </a:r>
            <a:r>
              <a:rPr sz="2400" b="0" i="1" dirty="0">
                <a:latin typeface="Times New Roman"/>
                <a:cs typeface="Times New Roman"/>
              </a:rPr>
              <a:t>giây)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1"/>
          </p:nvPr>
        </p:nvSpPr>
        <p:spPr>
          <a:xfrm>
            <a:off x="152400" y="1600200"/>
            <a:ext cx="4499228" cy="43770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11785" indent="-342900">
              <a:lnSpc>
                <a:spcPct val="120000"/>
              </a:lnSpc>
              <a:spcBef>
                <a:spcPts val="100"/>
              </a:spcBef>
            </a:pPr>
            <a:r>
              <a:rPr spc="-12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500" spc="-12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sz="2500" spc="-1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1: Lấy 3ml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2500" dirty="0" err="1" smtClean="0">
                <a:latin typeface="Times New Roman" pitchFamily="18" charset="0"/>
                <a:cs typeface="Times New Roman" pitchFamily="18" charset="0"/>
              </a:rPr>
              <a:t>chứa</a:t>
            </a:r>
            <a:r>
              <a:rPr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cồn. </a:t>
            </a:r>
            <a:r>
              <a:rPr sz="2500" spc="-10" dirty="0">
                <a:latin typeface="Times New Roman" pitchFamily="18" charset="0"/>
                <a:cs typeface="Times New Roman" pitchFamily="18" charset="0"/>
              </a:rPr>
              <a:t>Chà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hai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lòng 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bàn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tay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vào nhau</a:t>
            </a:r>
          </a:p>
          <a:p>
            <a:pPr marL="355600" marR="5080" indent="-342900">
              <a:lnSpc>
                <a:spcPct val="120000"/>
              </a:lnSpc>
              <a:spcBef>
                <a:spcPts val="575"/>
              </a:spcBef>
            </a:pPr>
            <a:r>
              <a:rPr sz="2500" spc="-125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500" spc="-125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sz="2500" spc="-1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2: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Chà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lòng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bàn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tay 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này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lên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mu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và kẽ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sz="2500" spc="-1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ngón 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của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bàn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tay kia </a:t>
            </a:r>
            <a:r>
              <a:rPr sz="25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sz="2500" spc="-1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spc="-1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500" spc="-100" dirty="0" err="1" smtClean="0">
                <a:latin typeface="Times New Roman" pitchFamily="18" charset="0"/>
                <a:cs typeface="Times New Roman" pitchFamily="18" charset="0"/>
              </a:rPr>
              <a:t>ược</a:t>
            </a:r>
            <a:r>
              <a:rPr lang="en-US" sz="25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endParaRPr sz="2500" dirty="0">
              <a:latin typeface="Times New Roman" pitchFamily="18" charset="0"/>
              <a:cs typeface="Times New Roman" pitchFamily="18" charset="0"/>
            </a:endParaRPr>
          </a:p>
          <a:p>
            <a:pPr marL="355600" marR="12065" indent="-342900">
              <a:lnSpc>
                <a:spcPct val="120000"/>
              </a:lnSpc>
              <a:spcBef>
                <a:spcPts val="575"/>
              </a:spcBef>
            </a:pPr>
            <a:r>
              <a:rPr sz="2500" spc="-12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500" spc="-12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500" spc="-1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Chà hai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lòng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bàn </a:t>
            </a:r>
            <a:r>
              <a:rPr sz="2500" spc="-515" dirty="0">
                <a:latin typeface="Times New Roman" pitchFamily="18" charset="0"/>
                <a:cs typeface="Times New Roman" pitchFamily="18" charset="0"/>
              </a:rPr>
              <a:t>tay 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vào nhau,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miết mạnh các  kẽ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ngón</a:t>
            </a:r>
            <a:r>
              <a:rPr sz="25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tay</a:t>
            </a:r>
          </a:p>
        </p:txBody>
      </p:sp>
      <p:sp>
        <p:nvSpPr>
          <p:cNvPr id="3" name="object 3"/>
          <p:cNvSpPr/>
          <p:nvPr/>
        </p:nvSpPr>
        <p:spPr>
          <a:xfrm>
            <a:off x="381000" y="1627909"/>
            <a:ext cx="4038600" cy="4876800"/>
          </a:xfrm>
          <a:custGeom>
            <a:avLst/>
            <a:gdLst/>
            <a:ahLst/>
            <a:cxnLst/>
            <a:rect l="l" t="t" r="r" b="b"/>
            <a:pathLst>
              <a:path w="4038600" h="4876800">
                <a:moveTo>
                  <a:pt x="0" y="4876800"/>
                </a:moveTo>
                <a:lnTo>
                  <a:pt x="4038600" y="4876800"/>
                </a:lnTo>
                <a:lnTo>
                  <a:pt x="4038600" y="0"/>
                </a:lnTo>
                <a:lnTo>
                  <a:pt x="0" y="0"/>
                </a:lnTo>
                <a:lnTo>
                  <a:pt x="0" y="4876800"/>
                </a:lnTo>
                <a:close/>
              </a:path>
            </a:pathLst>
          </a:custGeom>
          <a:ln w="1270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0" y="1600200"/>
            <a:ext cx="4495800" cy="4876800"/>
          </a:xfrm>
          <a:custGeom>
            <a:avLst/>
            <a:gdLst/>
            <a:ahLst/>
            <a:cxnLst/>
            <a:rect l="l" t="t" r="r" b="b"/>
            <a:pathLst>
              <a:path w="4495800" h="4876800">
                <a:moveTo>
                  <a:pt x="0" y="4876800"/>
                </a:moveTo>
                <a:lnTo>
                  <a:pt x="4495800" y="4876800"/>
                </a:lnTo>
                <a:lnTo>
                  <a:pt x="4495800" y="0"/>
                </a:lnTo>
                <a:lnTo>
                  <a:pt x="0" y="0"/>
                </a:lnTo>
                <a:lnTo>
                  <a:pt x="0" y="4876800"/>
                </a:lnTo>
                <a:close/>
              </a:path>
            </a:pathLst>
          </a:custGeom>
          <a:ln w="1270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51628" y="1585087"/>
            <a:ext cx="4311015" cy="41168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7945" indent="-342900">
              <a:lnSpc>
                <a:spcPct val="120000"/>
              </a:lnSpc>
              <a:spcBef>
                <a:spcPts val="100"/>
              </a:spcBef>
            </a:pPr>
            <a:r>
              <a:rPr sz="2400" spc="-12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spc="-12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sz="2400" spc="-1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4: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Chà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mặt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ngoài các  ngón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tay của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bàn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tay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sz="24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vào 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lòng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bàn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tay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kia</a:t>
            </a:r>
          </a:p>
          <a:p>
            <a:pPr marL="355600" marR="34290" indent="-342900">
              <a:lnSpc>
                <a:spcPct val="120000"/>
              </a:lnSpc>
              <a:spcBef>
                <a:spcPts val="575"/>
              </a:spcBef>
            </a:pPr>
            <a:r>
              <a:rPr sz="2400" spc="-125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spc="-125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sz="2400" spc="-1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5: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Dùng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lòng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bàn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tay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này 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xoay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ngón cái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của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bàn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tay</a:t>
            </a:r>
            <a:r>
              <a:rPr sz="2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kia  </a:t>
            </a:r>
            <a:r>
              <a:rPr sz="2400" spc="-5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spc="-100" dirty="0" err="1" smtClean="0">
                <a:latin typeface="Times New Roman" pitchFamily="18" charset="0"/>
                <a:cs typeface="Times New Roman" pitchFamily="18" charset="0"/>
              </a:rPr>
              <a:t>ược</a:t>
            </a:r>
            <a:r>
              <a:rPr lang="en-US" sz="2400" spc="-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355600" marR="5080" indent="-342900">
              <a:lnSpc>
                <a:spcPct val="120000"/>
              </a:lnSpc>
              <a:spcBef>
                <a:spcPts val="580"/>
              </a:spcBef>
            </a:pPr>
            <a:r>
              <a:rPr sz="2400" spc="-125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spc="-125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spc="-1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Xoay đầu ngón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tay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này  vào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lòng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bàn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tay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kia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sz="2400" dirty="0" err="1" smtClean="0">
                <a:latin typeface="Times New Roman" pitchFamily="18" charset="0"/>
                <a:cs typeface="Times New Roman" pitchFamily="18" charset="0"/>
              </a:rPr>
              <a:t>ợc</a:t>
            </a:r>
            <a:r>
              <a:rPr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lại.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Chà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sát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tay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đến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khi tay  khô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8585"/>
            <a:ext cx="321310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i="1" spc="-555" dirty="0">
                <a:latin typeface="Times New Roman"/>
                <a:cs typeface="Times New Roman"/>
              </a:rPr>
              <a:t>Thank</a:t>
            </a:r>
            <a:r>
              <a:rPr sz="6000" i="1" spc="-275" dirty="0">
                <a:latin typeface="Times New Roman"/>
                <a:cs typeface="Times New Roman"/>
              </a:rPr>
              <a:t> </a:t>
            </a:r>
            <a:r>
              <a:rPr sz="6000" i="1" spc="-535" dirty="0">
                <a:latin typeface="Times New Roman"/>
                <a:cs typeface="Times New Roman"/>
              </a:rPr>
              <a:t>You!</a:t>
            </a:r>
            <a:endParaRPr sz="6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76655"/>
            <a:ext cx="1046988" cy="661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7219" y="676655"/>
            <a:ext cx="877824" cy="661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8324" y="676655"/>
            <a:ext cx="1781556" cy="661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20111" y="676655"/>
            <a:ext cx="1533143" cy="6614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25011" y="676655"/>
            <a:ext cx="990600" cy="6614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164336"/>
            <a:ext cx="1574292" cy="6614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3000" y="1164336"/>
            <a:ext cx="1239012" cy="6614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55292" y="1164336"/>
            <a:ext cx="1510283" cy="6614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5651" y="1679634"/>
            <a:ext cx="632206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39" y="2185542"/>
            <a:ext cx="492379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Arial"/>
                <a:cs typeface="Arial"/>
              </a:rPr>
              <a:t>Theo Price</a:t>
            </a:r>
            <a:r>
              <a:rPr sz="3600" b="1" spc="-2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(1938):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600" b="1" spc="-5" dirty="0">
                <a:latin typeface="Arial"/>
                <a:cs typeface="Arial"/>
              </a:rPr>
              <a:t>2 </a:t>
            </a:r>
            <a:r>
              <a:rPr sz="3600" b="1" dirty="0">
                <a:latin typeface="Arial"/>
                <a:cs typeface="Arial"/>
              </a:rPr>
              <a:t>loại</a:t>
            </a:r>
            <a:r>
              <a:rPr sz="3600" b="1" spc="-2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VK: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600" b="1" spc="-5" dirty="0">
                <a:latin typeface="Arial"/>
                <a:cs typeface="Arial"/>
              </a:rPr>
              <a:t>thường trú và </a:t>
            </a:r>
            <a:r>
              <a:rPr sz="3600" b="1" dirty="0">
                <a:latin typeface="Arial"/>
                <a:cs typeface="Arial"/>
              </a:rPr>
              <a:t>Vãng</a:t>
            </a:r>
            <a:r>
              <a:rPr sz="3600" b="1" spc="-3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lai</a:t>
            </a:r>
            <a:endParaRPr sz="3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276850" y="1466850"/>
            <a:ext cx="3409950" cy="34861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59776" y="257175"/>
            <a:ext cx="1112837" cy="9048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5697" y="252425"/>
            <a:ext cx="6068060" cy="1066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Tại sao phải vệ sinh bàn</a:t>
            </a:r>
            <a:r>
              <a:rPr sz="4000" dirty="0"/>
              <a:t> </a:t>
            </a:r>
            <a:r>
              <a:rPr sz="4000" spc="-5" dirty="0"/>
              <a:t>tay</a:t>
            </a:r>
            <a:endParaRPr sz="4000" dirty="0"/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2800" b="0" dirty="0">
                <a:latin typeface="Times New Roman"/>
                <a:cs typeface="Times New Roman"/>
              </a:rPr>
              <a:t>Sự </a:t>
            </a:r>
            <a:r>
              <a:rPr sz="2800" b="0" spc="-5" dirty="0">
                <a:latin typeface="Times New Roman"/>
                <a:cs typeface="Times New Roman"/>
              </a:rPr>
              <a:t>ô nhiễm </a:t>
            </a:r>
            <a:r>
              <a:rPr sz="2800" b="0" spc="-10" dirty="0">
                <a:latin typeface="Times New Roman"/>
                <a:cs typeface="Times New Roman"/>
              </a:rPr>
              <a:t>môi </a:t>
            </a:r>
            <a:r>
              <a:rPr sz="2800" b="0" spc="-5" dirty="0">
                <a:latin typeface="Times New Roman"/>
                <a:cs typeface="Times New Roman"/>
              </a:rPr>
              <a:t>trường từ bàn</a:t>
            </a:r>
            <a:r>
              <a:rPr sz="2800" b="0" spc="-10" dirty="0">
                <a:latin typeface="Times New Roman"/>
                <a:cs typeface="Times New Roman"/>
              </a:rPr>
              <a:t> </a:t>
            </a:r>
            <a:r>
              <a:rPr sz="2800" b="0" spc="-5" dirty="0">
                <a:latin typeface="Times New Roman"/>
                <a:cs typeface="Times New Roman"/>
              </a:rPr>
              <a:t>tay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8200" y="1600200"/>
            <a:ext cx="7924800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2140" y="5969000"/>
            <a:ext cx="80194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Một </a:t>
            </a:r>
            <a:r>
              <a:rPr sz="2000" dirty="0">
                <a:latin typeface="Times New Roman"/>
                <a:cs typeface="Times New Roman"/>
              </a:rPr>
              <a:t>số loại </a:t>
            </a:r>
            <a:r>
              <a:rPr sz="2000" spc="5" dirty="0">
                <a:latin typeface="Times New Roman"/>
                <a:cs typeface="Times New Roman"/>
              </a:rPr>
              <a:t>VK </a:t>
            </a:r>
            <a:r>
              <a:rPr sz="2000" dirty="0">
                <a:latin typeface="Times New Roman"/>
                <a:cs typeface="Times New Roman"/>
              </a:rPr>
              <a:t>và VR </a:t>
            </a:r>
            <a:r>
              <a:rPr sz="2000" spc="-5" dirty="0">
                <a:latin typeface="Times New Roman"/>
                <a:cs typeface="Times New Roman"/>
              </a:rPr>
              <a:t>có </a:t>
            </a:r>
            <a:r>
              <a:rPr sz="2000" dirty="0">
                <a:latin typeface="Times New Roman"/>
                <a:cs typeface="Times New Roman"/>
              </a:rPr>
              <a:t>thể sống </a:t>
            </a:r>
            <a:r>
              <a:rPr sz="2000" spc="-5" dirty="0">
                <a:latin typeface="Times New Roman"/>
                <a:cs typeface="Times New Roman"/>
              </a:rPr>
              <a:t>từ </a:t>
            </a:r>
            <a:r>
              <a:rPr sz="2000" dirty="0">
                <a:latin typeface="Times New Roman"/>
                <a:cs typeface="Times New Roman"/>
              </a:rPr>
              <a:t>20 </a:t>
            </a:r>
            <a:r>
              <a:rPr sz="2000" spc="5" dirty="0">
                <a:latin typeface="Times New Roman"/>
                <a:cs typeface="Times New Roman"/>
              </a:rPr>
              <a:t>phút </a:t>
            </a:r>
            <a:r>
              <a:rPr sz="2000" spc="-5" dirty="0">
                <a:latin typeface="Times New Roman"/>
                <a:cs typeface="Times New Roman"/>
              </a:rPr>
              <a:t>tới </a:t>
            </a:r>
            <a:r>
              <a:rPr sz="2000" dirty="0">
                <a:latin typeface="Times New Roman"/>
                <a:cs typeface="Times New Roman"/>
              </a:rPr>
              <a:t>≥ 2h trên </a:t>
            </a:r>
            <a:r>
              <a:rPr sz="2000" spc="-5" dirty="0">
                <a:latin typeface="Times New Roman"/>
                <a:cs typeface="Times New Roman"/>
              </a:rPr>
              <a:t>các </a:t>
            </a:r>
            <a:r>
              <a:rPr sz="2000" dirty="0">
                <a:latin typeface="Times New Roman"/>
                <a:cs typeface="Times New Roman"/>
              </a:rPr>
              <a:t>bề </a:t>
            </a:r>
            <a:r>
              <a:rPr sz="2000" spc="-10" dirty="0">
                <a:latin typeface="Times New Roman"/>
                <a:cs typeface="Times New Roman"/>
              </a:rPr>
              <a:t>mặt </a:t>
            </a:r>
            <a:r>
              <a:rPr sz="2000" dirty="0">
                <a:latin typeface="Times New Roman"/>
                <a:cs typeface="Times New Roman"/>
              </a:rPr>
              <a:t>MT</a:t>
            </a:r>
            <a:r>
              <a:rPr sz="2000" spc="-23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BV:  </a:t>
            </a:r>
            <a:r>
              <a:rPr sz="2000" spc="-5" dirty="0">
                <a:latin typeface="Times New Roman"/>
                <a:cs typeface="Times New Roman"/>
              </a:rPr>
              <a:t>Bàn đêm, </a:t>
            </a:r>
            <a:r>
              <a:rPr sz="2000" spc="5" dirty="0">
                <a:latin typeface="Times New Roman"/>
                <a:cs typeface="Times New Roman"/>
              </a:rPr>
              <a:t>núm </a:t>
            </a:r>
            <a:r>
              <a:rPr sz="2000" dirty="0">
                <a:latin typeface="Times New Roman"/>
                <a:cs typeface="Times New Roman"/>
              </a:rPr>
              <a:t>cửa, </a:t>
            </a:r>
            <a:r>
              <a:rPr sz="2000" spc="5" dirty="0">
                <a:latin typeface="Times New Roman"/>
                <a:cs typeface="Times New Roman"/>
              </a:rPr>
              <a:t>nút </a:t>
            </a:r>
            <a:r>
              <a:rPr sz="2000" dirty="0">
                <a:latin typeface="Times New Roman"/>
                <a:cs typeface="Times New Roman"/>
              </a:rPr>
              <a:t>bấm </a:t>
            </a:r>
            <a:r>
              <a:rPr sz="2000" spc="-5" dirty="0">
                <a:latin typeface="Times New Roman"/>
                <a:cs typeface="Times New Roman"/>
              </a:rPr>
              <a:t>cầu </a:t>
            </a:r>
            <a:r>
              <a:rPr sz="2000" dirty="0">
                <a:latin typeface="Times New Roman"/>
                <a:cs typeface="Times New Roman"/>
              </a:rPr>
              <a:t>thang </a:t>
            </a:r>
            <a:r>
              <a:rPr sz="2000" spc="-40" dirty="0">
                <a:latin typeface="Times New Roman"/>
                <a:cs typeface="Times New Roman"/>
              </a:rPr>
              <a:t>máy, </a:t>
            </a:r>
            <a:r>
              <a:rPr sz="2000" dirty="0">
                <a:latin typeface="Times New Roman"/>
                <a:cs typeface="Times New Roman"/>
              </a:rPr>
              <a:t>bàn </a:t>
            </a:r>
            <a:r>
              <a:rPr sz="2000" spc="-5" dirty="0">
                <a:latin typeface="Times New Roman"/>
                <a:cs typeface="Times New Roman"/>
              </a:rPr>
              <a:t>làm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việc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862" y="457073"/>
            <a:ext cx="4402074" cy="2935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9862" y="3429000"/>
            <a:ext cx="4402074" cy="3200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0" y="463423"/>
            <a:ext cx="4402074" cy="30242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0" y="3429000"/>
            <a:ext cx="4402074" cy="32067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1142872"/>
            <a:ext cx="5011801" cy="2487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49600" y="3581400"/>
            <a:ext cx="5080000" cy="236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553583" y="1632584"/>
            <a:ext cx="315785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3585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Qua bàn</a:t>
            </a:r>
            <a:r>
              <a:rPr sz="2400" spc="-15" dirty="0"/>
              <a:t> </a:t>
            </a:r>
            <a:r>
              <a:rPr sz="2400" spc="-35" dirty="0"/>
              <a:t>tay,</a:t>
            </a:r>
            <a:endParaRPr sz="2400" dirty="0"/>
          </a:p>
          <a:p>
            <a:pPr marL="12700" marR="5080" indent="104775">
              <a:lnSpc>
                <a:spcPct val="100000"/>
              </a:lnSpc>
            </a:pPr>
            <a:r>
              <a:rPr sz="2400" spc="-5" dirty="0"/>
              <a:t>Bàn phím máy </a:t>
            </a:r>
            <a:r>
              <a:rPr sz="2400" dirty="0"/>
              <a:t>tính </a:t>
            </a:r>
            <a:r>
              <a:rPr sz="2400" spc="-5" dirty="0"/>
              <a:t>bị  </a:t>
            </a:r>
            <a:r>
              <a:rPr sz="2400" dirty="0"/>
              <a:t>ô </a:t>
            </a:r>
            <a:r>
              <a:rPr sz="2400" spc="-5" dirty="0"/>
              <a:t>nhiễm </a:t>
            </a:r>
            <a:r>
              <a:rPr sz="2400" dirty="0"/>
              <a:t>các </a:t>
            </a:r>
            <a:r>
              <a:rPr sz="2400" spc="-5" dirty="0"/>
              <a:t>VK </a:t>
            </a:r>
            <a:r>
              <a:rPr sz="2400" dirty="0"/>
              <a:t>gây</a:t>
            </a:r>
            <a:r>
              <a:rPr sz="2400" spc="-130" dirty="0"/>
              <a:t> </a:t>
            </a:r>
            <a:r>
              <a:rPr sz="2400" spc="-10" dirty="0"/>
              <a:t>NK</a:t>
            </a:r>
            <a:endParaRPr sz="2400" dirty="0"/>
          </a:p>
        </p:txBody>
      </p:sp>
      <p:sp>
        <p:nvSpPr>
          <p:cNvPr id="5" name="object 5"/>
          <p:cNvSpPr txBox="1"/>
          <p:nvPr/>
        </p:nvSpPr>
        <p:spPr>
          <a:xfrm>
            <a:off x="5375275" y="2729941"/>
            <a:ext cx="35153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Quan trọng </a:t>
            </a:r>
            <a:r>
              <a:rPr sz="2400" b="1" spc="-5" dirty="0">
                <a:latin typeface="Times New Roman"/>
                <a:cs typeface="Times New Roman"/>
              </a:rPr>
              <a:t>(đa kháng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KS)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83563" y="6237732"/>
            <a:ext cx="3323844" cy="2971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91000" y="6237732"/>
            <a:ext cx="2115312" cy="2971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74820" y="6443471"/>
            <a:ext cx="1978152" cy="899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32576" y="6237732"/>
            <a:ext cx="1787652" cy="2971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67790" y="6275323"/>
            <a:ext cx="6645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Reinberg, </a:t>
            </a:r>
            <a:r>
              <a:rPr sz="1200" dirty="0">
                <a:latin typeface="Arial"/>
                <a:cs typeface="Arial"/>
              </a:rPr>
              <a:t>S. </a:t>
            </a:r>
            <a:r>
              <a:rPr sz="1200" spc="-5" dirty="0">
                <a:latin typeface="Arial"/>
                <a:cs typeface="Arial"/>
              </a:rPr>
              <a:t>April 2005. </a:t>
            </a:r>
            <a:r>
              <a:rPr sz="1200" dirty="0">
                <a:latin typeface="Arial"/>
                <a:cs typeface="Arial"/>
              </a:rPr>
              <a:t>HealthDay </a:t>
            </a:r>
            <a:r>
              <a:rPr sz="1200" spc="-10" dirty="0">
                <a:latin typeface="Arial"/>
                <a:cs typeface="Arial"/>
              </a:rPr>
              <a:t>Reporter. </a:t>
            </a:r>
            <a:r>
              <a:rPr sz="1200" u="sng" spc="-5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Arial"/>
                <a:cs typeface="Arial"/>
                <a:hlinkClick r:id="rId8"/>
              </a:rPr>
              <a:t>http://www.medicinenet.com</a:t>
            </a:r>
            <a:r>
              <a:rPr sz="1200" spc="-5" dirty="0">
                <a:solidFill>
                  <a:srgbClr val="CCCCFF"/>
                </a:solidFill>
                <a:latin typeface="Arial"/>
                <a:cs typeface="Arial"/>
                <a:hlinkClick r:id="rId8"/>
              </a:rPr>
              <a:t> </a:t>
            </a:r>
            <a:r>
              <a:rPr sz="1200" spc="-5" dirty="0">
                <a:latin typeface="Arial"/>
                <a:cs typeface="Arial"/>
              </a:rPr>
              <a:t>accessed April </a:t>
            </a:r>
            <a:r>
              <a:rPr sz="1200" dirty="0">
                <a:latin typeface="Arial"/>
                <a:cs typeface="Arial"/>
              </a:rPr>
              <a:t>3,</a:t>
            </a:r>
            <a:r>
              <a:rPr sz="1200" spc="-19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2006.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30167" y="4661915"/>
            <a:ext cx="867156" cy="4339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66359" y="5195315"/>
            <a:ext cx="1078991" cy="43395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777234" y="4725365"/>
            <a:ext cx="2297430" cy="8648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VRE</a:t>
            </a:r>
            <a:endParaRPr sz="2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800"/>
              </a:spcBef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MRSA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254496" y="4280915"/>
            <a:ext cx="1021079" cy="4339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402070" y="4344415"/>
            <a:ext cx="7023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PSAE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859776" y="257175"/>
            <a:ext cx="1112837" cy="9048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5494" y="618490"/>
            <a:ext cx="69735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b="1" dirty="0">
                <a:latin typeface="Times New Roman" pitchFamily="18" charset="0"/>
                <a:cs typeface="Times New Roman" pitchFamily="18" charset="0"/>
              </a:rPr>
              <a:t>MỤC ĐÍCH </a:t>
            </a:r>
            <a:r>
              <a:rPr sz="3600" b="1" spc="-5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000" b="1" spc="-5" dirty="0">
                <a:latin typeface="Times New Roman" pitchFamily="18" charset="0"/>
                <a:cs typeface="Times New Roman" pitchFamily="18" charset="0"/>
              </a:rPr>
              <a:t>Ệ</a:t>
            </a:r>
            <a:r>
              <a:rPr sz="4000" b="1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spc="-5" dirty="0">
                <a:latin typeface="Times New Roman" pitchFamily="18" charset="0"/>
                <a:cs typeface="Times New Roman" pitchFamily="18" charset="0"/>
              </a:rPr>
              <a:t>SINH BÀN</a:t>
            </a:r>
            <a:r>
              <a:rPr sz="4000" b="1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spc="-5" dirty="0">
                <a:latin typeface="Times New Roman" pitchFamily="18" charset="0"/>
                <a:cs typeface="Times New Roman" pitchFamily="18" charset="0"/>
              </a:rPr>
              <a:t>TAY</a:t>
            </a:r>
            <a:endParaRPr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1878385"/>
            <a:ext cx="7954314" cy="2230739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74930">
              <a:lnSpc>
                <a:spcPct val="100000"/>
              </a:lnSpc>
              <a:spcBef>
                <a:spcPts val="1035"/>
              </a:spcBef>
            </a:pPr>
            <a:r>
              <a:rPr sz="4000" b="1" spc="-5" dirty="0">
                <a:latin typeface="Times New Roman"/>
                <a:cs typeface="Times New Roman"/>
              </a:rPr>
              <a:t>Giữ cho bàn tay </a:t>
            </a:r>
            <a:r>
              <a:rPr sz="4000" b="1" dirty="0">
                <a:latin typeface="Times New Roman"/>
                <a:cs typeface="Times New Roman"/>
              </a:rPr>
              <a:t>luôn</a:t>
            </a:r>
            <a:r>
              <a:rPr sz="4000" b="1" spc="25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sạch</a:t>
            </a:r>
            <a:endParaRPr sz="4000" dirty="0">
              <a:latin typeface="Times New Roman"/>
              <a:cs typeface="Times New Roman"/>
            </a:endParaRPr>
          </a:p>
          <a:p>
            <a:pPr marL="175260">
              <a:lnSpc>
                <a:spcPct val="100000"/>
              </a:lnSpc>
              <a:spcBef>
                <a:spcPts val="1045"/>
              </a:spcBef>
            </a:pPr>
            <a:r>
              <a:rPr sz="4000" spc="-5" dirty="0">
                <a:latin typeface="Times New Roman"/>
                <a:cs typeface="Times New Roman"/>
              </a:rPr>
              <a:t>Lo</a:t>
            </a:r>
            <a:r>
              <a:rPr sz="4400" spc="-5" dirty="0">
                <a:latin typeface="Times New Roman"/>
                <a:cs typeface="Times New Roman"/>
              </a:rPr>
              <a:t>ại </a:t>
            </a:r>
            <a:r>
              <a:rPr sz="4400" dirty="0">
                <a:latin typeface="Times New Roman"/>
                <a:cs typeface="Times New Roman"/>
              </a:rPr>
              <a:t>bỏ vi </a:t>
            </a:r>
            <a:r>
              <a:rPr sz="4400" spc="-5" dirty="0">
                <a:latin typeface="Times New Roman"/>
                <a:cs typeface="Times New Roman"/>
              </a:rPr>
              <a:t>sinh </a:t>
            </a:r>
            <a:r>
              <a:rPr sz="4400" dirty="0" err="1">
                <a:latin typeface="Times New Roman"/>
                <a:cs typeface="Times New Roman"/>
              </a:rPr>
              <a:t>vật</a:t>
            </a:r>
            <a:r>
              <a:rPr sz="4400" dirty="0">
                <a:latin typeface="Times New Roman"/>
                <a:cs typeface="Times New Roman"/>
              </a:rPr>
              <a:t> </a:t>
            </a:r>
            <a:r>
              <a:rPr sz="4400" spc="5" dirty="0" err="1" smtClean="0">
                <a:latin typeface="Times New Roman"/>
                <a:cs typeface="Times New Roman"/>
              </a:rPr>
              <a:t>g</a:t>
            </a:r>
            <a:r>
              <a:rPr lang="en-US" sz="4400" spc="5" dirty="0" err="1" smtClean="0">
                <a:latin typeface="Times New Roman"/>
                <a:cs typeface="Times New Roman"/>
              </a:rPr>
              <a:t>â</a:t>
            </a:r>
            <a:r>
              <a:rPr sz="4400" spc="5" dirty="0" err="1" smtClean="0">
                <a:latin typeface="Times New Roman"/>
                <a:cs typeface="Times New Roman"/>
              </a:rPr>
              <a:t>y</a:t>
            </a:r>
            <a:r>
              <a:rPr sz="4400" spc="-75" dirty="0" smtClean="0">
                <a:latin typeface="Times New Roman"/>
                <a:cs typeface="Times New Roman"/>
              </a:rPr>
              <a:t> </a:t>
            </a:r>
            <a:r>
              <a:rPr sz="4400" spc="5" dirty="0" err="1" smtClean="0">
                <a:latin typeface="Times New Roman"/>
                <a:cs typeface="Times New Roman"/>
              </a:rPr>
              <a:t>bệnh</a:t>
            </a:r>
            <a:r>
              <a:rPr lang="en-US" sz="4400" dirty="0">
                <a:latin typeface="Times New Roman"/>
                <a:cs typeface="Times New Roman"/>
              </a:rPr>
              <a:t> </a:t>
            </a:r>
            <a:r>
              <a:rPr sz="4400" dirty="0" err="1" smtClean="0">
                <a:latin typeface="Times New Roman"/>
                <a:cs typeface="Times New Roman"/>
              </a:rPr>
              <a:t>tr</a:t>
            </a:r>
            <a:r>
              <a:rPr lang="en-US" sz="4400" dirty="0" err="1">
                <a:latin typeface="Times New Roman"/>
                <a:cs typeface="Times New Roman"/>
              </a:rPr>
              <a:t>ê</a:t>
            </a:r>
            <a:r>
              <a:rPr sz="4400" dirty="0" err="1" smtClean="0">
                <a:latin typeface="Times New Roman"/>
                <a:cs typeface="Times New Roman"/>
              </a:rPr>
              <a:t>n</a:t>
            </a:r>
            <a:r>
              <a:rPr sz="4400" spc="-25" dirty="0" smtClean="0">
                <a:latin typeface="Times New Roman"/>
                <a:cs typeface="Times New Roman"/>
              </a:rPr>
              <a:t> </a:t>
            </a:r>
            <a:r>
              <a:rPr sz="4400" dirty="0" err="1" smtClean="0">
                <a:latin typeface="Times New Roman"/>
                <a:cs typeface="Times New Roman"/>
              </a:rPr>
              <a:t>tay</a:t>
            </a:r>
            <a:endParaRPr sz="4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8093" y="911097"/>
            <a:ext cx="797496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5" dirty="0" err="1" smtClean="0">
                <a:latin typeface="Times New Roman"/>
                <a:cs typeface="Times New Roman"/>
              </a:rPr>
              <a:t>Ph</a:t>
            </a:r>
            <a:r>
              <a:rPr lang="en-US" sz="3200" b="1" spc="-105" dirty="0" err="1" smtClean="0">
                <a:latin typeface="Times New Roman"/>
                <a:cs typeface="Times New Roman"/>
              </a:rPr>
              <a:t>ương</a:t>
            </a:r>
            <a:r>
              <a:rPr sz="3200" b="1" spc="-105" dirty="0" smtClean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tiện </a:t>
            </a:r>
            <a:r>
              <a:rPr sz="3200" b="1" dirty="0">
                <a:latin typeface="Times New Roman"/>
                <a:cs typeface="Times New Roman"/>
              </a:rPr>
              <a:t>cho </a:t>
            </a:r>
            <a:r>
              <a:rPr sz="3200" b="1" spc="-5" dirty="0">
                <a:latin typeface="Times New Roman"/>
                <a:cs typeface="Times New Roman"/>
              </a:rPr>
              <a:t>mỗi </a:t>
            </a:r>
            <a:r>
              <a:rPr sz="3200" b="1" dirty="0">
                <a:latin typeface="Times New Roman"/>
                <a:cs typeface="Times New Roman"/>
              </a:rPr>
              <a:t>vị </a:t>
            </a:r>
            <a:r>
              <a:rPr sz="3200" b="1" spc="-5" dirty="0">
                <a:latin typeface="Times New Roman"/>
                <a:cs typeface="Times New Roman"/>
              </a:rPr>
              <a:t>trí </a:t>
            </a:r>
            <a:r>
              <a:rPr sz="3200" b="1" dirty="0">
                <a:latin typeface="Times New Roman"/>
                <a:cs typeface="Times New Roman"/>
              </a:rPr>
              <a:t>rửa tay (</a:t>
            </a:r>
            <a:r>
              <a:rPr sz="2400" dirty="0">
                <a:latin typeface="Times New Roman"/>
                <a:cs typeface="Times New Roman"/>
              </a:rPr>
              <a:t>b</a:t>
            </a:r>
            <a:r>
              <a:rPr sz="3200" dirty="0">
                <a:latin typeface="Times New Roman"/>
                <a:cs typeface="Times New Roman"/>
              </a:rPr>
              <a:t>ằng</a:t>
            </a:r>
            <a:r>
              <a:rPr sz="3200" spc="55" dirty="0">
                <a:latin typeface="Times New Roman"/>
                <a:cs typeface="Times New Roman"/>
              </a:rPr>
              <a:t> </a:t>
            </a:r>
            <a:r>
              <a:rPr sz="3200" spc="-114" dirty="0">
                <a:latin typeface="Times New Roman"/>
                <a:cs typeface="Times New Roman"/>
              </a:rPr>
              <a:t>nước</a:t>
            </a:r>
            <a:r>
              <a:rPr sz="3200" spc="-114" dirty="0">
                <a:solidFill>
                  <a:srgbClr val="FFFF00"/>
                </a:solidFill>
                <a:latin typeface="Times New Roman"/>
                <a:cs typeface="Times New Roman"/>
              </a:rPr>
              <a:t>)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1618310"/>
            <a:ext cx="47631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3600" b="0" dirty="0">
                <a:latin typeface="Times New Roman"/>
                <a:cs typeface="Times New Roman"/>
              </a:rPr>
              <a:t>-	</a:t>
            </a:r>
            <a:r>
              <a:rPr sz="3600" b="0" spc="-5" dirty="0">
                <a:latin typeface="Times New Roman"/>
                <a:cs typeface="Times New Roman"/>
              </a:rPr>
              <a:t>Lavabo, </a:t>
            </a:r>
            <a:r>
              <a:rPr sz="3600" b="0" dirty="0">
                <a:latin typeface="Times New Roman"/>
                <a:cs typeface="Times New Roman"/>
              </a:rPr>
              <a:t>cao 60 – 70</a:t>
            </a:r>
            <a:r>
              <a:rPr sz="3600" b="0" spc="-60" dirty="0">
                <a:latin typeface="Times New Roman"/>
                <a:cs typeface="Times New Roman"/>
              </a:rPr>
              <a:t> </a:t>
            </a:r>
            <a:r>
              <a:rPr sz="3600" b="0" dirty="0">
                <a:latin typeface="Times New Roman"/>
                <a:cs typeface="Times New Roman"/>
              </a:rPr>
              <a:t>cm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2167379"/>
            <a:ext cx="8465820" cy="4050029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60"/>
              </a:spcBef>
              <a:buChar char="-"/>
              <a:tabLst>
                <a:tab pos="354965" algn="l"/>
                <a:tab pos="355600" algn="l"/>
              </a:tabLst>
            </a:pPr>
            <a:r>
              <a:rPr sz="3600" spc="-5" dirty="0">
                <a:latin typeface="Times New Roman"/>
                <a:cs typeface="Times New Roman"/>
              </a:rPr>
              <a:t>Vòi </a:t>
            </a:r>
            <a:r>
              <a:rPr sz="3600" dirty="0">
                <a:latin typeface="Times New Roman"/>
                <a:cs typeface="Times New Roman"/>
              </a:rPr>
              <a:t>nước: cao 25 – 30 cm, vòi khoá </a:t>
            </a:r>
            <a:r>
              <a:rPr sz="3600" b="1" dirty="0">
                <a:latin typeface="Times New Roman"/>
                <a:cs typeface="Times New Roman"/>
              </a:rPr>
              <a:t>cần</a:t>
            </a:r>
            <a:r>
              <a:rPr sz="3600" b="1" spc="-9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gạt</a:t>
            </a:r>
            <a:endParaRPr sz="36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70"/>
              </a:spcBef>
              <a:buChar char="-"/>
              <a:tabLst>
                <a:tab pos="354965" algn="l"/>
                <a:tab pos="355600" algn="l"/>
              </a:tabLst>
            </a:pPr>
            <a:r>
              <a:rPr sz="3600" spc="-5" dirty="0">
                <a:latin typeface="Times New Roman"/>
                <a:cs typeface="Times New Roman"/>
              </a:rPr>
              <a:t>Nước: </a:t>
            </a:r>
            <a:r>
              <a:rPr lang="en-US" sz="3600" b="1" spc="-180" dirty="0" err="1" smtClean="0">
                <a:latin typeface="Times New Roman"/>
                <a:cs typeface="Times New Roman"/>
              </a:rPr>
              <a:t>Nước</a:t>
            </a:r>
            <a:r>
              <a:rPr sz="3600" b="1" spc="-25" dirty="0" smtClean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sạch</a:t>
            </a:r>
            <a:endParaRPr sz="36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60"/>
              </a:spcBef>
              <a:buChar char="-"/>
              <a:tabLst>
                <a:tab pos="354965" algn="l"/>
                <a:tab pos="355600" algn="l"/>
              </a:tabLst>
            </a:pPr>
            <a:r>
              <a:rPr sz="3600" spc="-5" dirty="0">
                <a:latin typeface="Times New Roman"/>
                <a:cs typeface="Times New Roman"/>
              </a:rPr>
              <a:t>Giá </a:t>
            </a:r>
            <a:r>
              <a:rPr sz="3600" dirty="0">
                <a:latin typeface="Times New Roman"/>
                <a:cs typeface="Times New Roman"/>
              </a:rPr>
              <a:t>đựng xà phòng, </a:t>
            </a:r>
            <a:r>
              <a:rPr sz="3600" b="1" dirty="0">
                <a:latin typeface="Times New Roman"/>
                <a:cs typeface="Times New Roman"/>
              </a:rPr>
              <a:t>xà </a:t>
            </a:r>
            <a:r>
              <a:rPr sz="3600" b="1" spc="-5" dirty="0">
                <a:latin typeface="Times New Roman"/>
                <a:cs typeface="Times New Roman"/>
              </a:rPr>
              <a:t>phòng/DD </a:t>
            </a:r>
            <a:r>
              <a:rPr sz="3600" b="1" dirty="0">
                <a:latin typeface="Times New Roman"/>
                <a:cs typeface="Times New Roman"/>
              </a:rPr>
              <a:t>rửa</a:t>
            </a:r>
            <a:r>
              <a:rPr sz="3600" b="1" spc="-7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tay</a:t>
            </a:r>
            <a:endParaRPr sz="36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69"/>
              </a:spcBef>
              <a:buChar char="-"/>
              <a:tabLst>
                <a:tab pos="354965" algn="l"/>
                <a:tab pos="355600" algn="l"/>
              </a:tabLst>
            </a:pPr>
            <a:r>
              <a:rPr sz="3600" spc="-5" dirty="0">
                <a:latin typeface="Times New Roman"/>
                <a:cs typeface="Times New Roman"/>
              </a:rPr>
              <a:t>Giá </a:t>
            </a:r>
            <a:r>
              <a:rPr sz="3600" dirty="0">
                <a:latin typeface="Times New Roman"/>
                <a:cs typeface="Times New Roman"/>
              </a:rPr>
              <a:t>và hộp đựng </a:t>
            </a:r>
            <a:r>
              <a:rPr sz="3600" spc="-5" dirty="0">
                <a:latin typeface="Times New Roman"/>
                <a:cs typeface="Times New Roman"/>
              </a:rPr>
              <a:t>khăn </a:t>
            </a:r>
            <a:r>
              <a:rPr sz="3600" dirty="0">
                <a:latin typeface="Times New Roman"/>
                <a:cs typeface="Times New Roman"/>
              </a:rPr>
              <a:t>lau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tay</a:t>
            </a:r>
            <a:endParaRPr sz="36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945"/>
              </a:spcBef>
              <a:buFont typeface="Times New Roman"/>
              <a:buChar char="-"/>
              <a:tabLst>
                <a:tab pos="355600" algn="l"/>
              </a:tabLst>
            </a:pPr>
            <a:r>
              <a:rPr sz="4000" b="1" i="1" spc="-5" dirty="0">
                <a:latin typeface="Times New Roman"/>
                <a:cs typeface="Times New Roman"/>
              </a:rPr>
              <a:t>Khăn lau </a:t>
            </a:r>
            <a:r>
              <a:rPr sz="4000" b="1" i="1" dirty="0">
                <a:latin typeface="Times New Roman"/>
                <a:cs typeface="Times New Roman"/>
              </a:rPr>
              <a:t>tay </a:t>
            </a:r>
            <a:r>
              <a:rPr sz="4000" b="1" i="1" spc="-5" dirty="0">
                <a:latin typeface="Times New Roman"/>
                <a:cs typeface="Times New Roman"/>
              </a:rPr>
              <a:t>1</a:t>
            </a:r>
            <a:r>
              <a:rPr sz="4000" b="1" i="1" spc="-25" dirty="0">
                <a:latin typeface="Times New Roman"/>
                <a:cs typeface="Times New Roman"/>
              </a:rPr>
              <a:t> </a:t>
            </a:r>
            <a:r>
              <a:rPr sz="4000" b="1" i="1" dirty="0">
                <a:latin typeface="Times New Roman"/>
                <a:cs typeface="Times New Roman"/>
              </a:rPr>
              <a:t>lần</a:t>
            </a:r>
            <a:endParaRPr sz="4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3600" i="1" dirty="0">
                <a:latin typeface="Times New Roman"/>
                <a:cs typeface="Times New Roman"/>
              </a:rPr>
              <a:t>- </a:t>
            </a:r>
            <a:r>
              <a:rPr sz="3600" dirty="0">
                <a:latin typeface="Times New Roman"/>
                <a:cs typeface="Times New Roman"/>
              </a:rPr>
              <a:t>Chậu đựng </a:t>
            </a:r>
            <a:r>
              <a:rPr sz="3600" spc="-5" dirty="0">
                <a:latin typeface="Times New Roman"/>
                <a:cs typeface="Times New Roman"/>
              </a:rPr>
              <a:t>khăn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bẩn</a:t>
            </a:r>
            <a:endParaRPr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8929" y="345389"/>
            <a:ext cx="7776871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PHUƠNG </a:t>
            </a:r>
            <a:r>
              <a:rPr sz="36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IỆN</a:t>
            </a:r>
            <a:r>
              <a:rPr sz="36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VSBT </a:t>
            </a:r>
            <a:r>
              <a:rPr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sz="3600" spc="-25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705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spc="-705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endParaRPr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7428" y="1372616"/>
            <a:ext cx="8303133" cy="5180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1991995"/>
            <a:ext cx="7089775" cy="24047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5600" marR="5080" indent="-343535">
              <a:lnSpc>
                <a:spcPct val="100099"/>
              </a:lnSpc>
              <a:spcBef>
                <a:spcPts val="90"/>
              </a:spcBef>
              <a:tabLst>
                <a:tab pos="1557655" algn="l"/>
                <a:tab pos="2373630" algn="l"/>
              </a:tabLst>
            </a:pPr>
            <a:r>
              <a:rPr b="0" spc="-5" dirty="0">
                <a:solidFill>
                  <a:srgbClr val="FFFF00"/>
                </a:solidFill>
                <a:latin typeface="Times New Roman"/>
                <a:cs typeface="Times New Roman"/>
              </a:rPr>
              <a:t>Khi </a:t>
            </a:r>
            <a:r>
              <a:rPr b="0" dirty="0">
                <a:solidFill>
                  <a:srgbClr val="FFFF00"/>
                </a:solidFill>
                <a:latin typeface="Times New Roman"/>
                <a:cs typeface="Times New Roman"/>
              </a:rPr>
              <a:t>nào	phải vệ </a:t>
            </a:r>
            <a:r>
              <a:rPr b="0" spc="-5" dirty="0">
                <a:solidFill>
                  <a:srgbClr val="FFFF00"/>
                </a:solidFill>
                <a:latin typeface="Times New Roman"/>
                <a:cs typeface="Times New Roman"/>
              </a:rPr>
              <a:t>sinh </a:t>
            </a:r>
            <a:r>
              <a:rPr b="0" spc="5" dirty="0">
                <a:solidFill>
                  <a:srgbClr val="FFFF00"/>
                </a:solidFill>
                <a:latin typeface="Times New Roman"/>
                <a:cs typeface="Times New Roman"/>
              </a:rPr>
              <a:t>bàn  </a:t>
            </a:r>
            <a:r>
              <a:rPr b="0" dirty="0">
                <a:solidFill>
                  <a:srgbClr val="FFFF00"/>
                </a:solidFill>
                <a:latin typeface="Times New Roman"/>
                <a:cs typeface="Times New Roman"/>
              </a:rPr>
              <a:t>tay/ </a:t>
            </a:r>
            <a:r>
              <a:rPr b="0" spc="-10" dirty="0">
                <a:solidFill>
                  <a:srgbClr val="FFFF00"/>
                </a:solidFill>
                <a:latin typeface="Times New Roman"/>
                <a:cs typeface="Times New Roman"/>
              </a:rPr>
              <a:t>Ch</a:t>
            </a:r>
            <a:r>
              <a:rPr sz="4800" b="0" spc="-10" dirty="0">
                <a:solidFill>
                  <a:srgbClr val="FFFF00"/>
                </a:solidFill>
                <a:latin typeface="Times New Roman"/>
                <a:cs typeface="Times New Roman"/>
              </a:rPr>
              <a:t>ỉ </a:t>
            </a:r>
            <a:r>
              <a:rPr sz="4800" b="0" dirty="0">
                <a:solidFill>
                  <a:srgbClr val="FFFF00"/>
                </a:solidFill>
                <a:latin typeface="Times New Roman"/>
                <a:cs typeface="Times New Roman"/>
              </a:rPr>
              <a:t>định </a:t>
            </a:r>
            <a:r>
              <a:rPr sz="48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VSBT/ </a:t>
            </a:r>
            <a:r>
              <a:rPr sz="4800" b="0" dirty="0">
                <a:solidFill>
                  <a:srgbClr val="FFFF00"/>
                </a:solidFill>
                <a:latin typeface="Times New Roman"/>
                <a:cs typeface="Times New Roman"/>
              </a:rPr>
              <a:t>Thực  hiện	</a:t>
            </a:r>
            <a:r>
              <a:rPr sz="48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VSBT</a:t>
            </a:r>
            <a:r>
              <a:rPr sz="4800" b="0" spc="-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800" b="0" dirty="0">
                <a:solidFill>
                  <a:srgbClr val="FFFF00"/>
                </a:solidFill>
                <a:latin typeface="Times New Roman"/>
                <a:cs typeface="Times New Roman"/>
              </a:rPr>
              <a:t>?</a:t>
            </a:r>
            <a:endParaRPr sz="4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372</Words>
  <Application>Microsoft Office PowerPoint</Application>
  <PresentationFormat>On-screen Show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VỆ SINH BÀN TAY   </vt:lpstr>
      <vt:lpstr>PowerPoint Presentation</vt:lpstr>
      <vt:lpstr>Tại sao phải vệ sinh bàn tay Sự ô nhiễm môi trường từ bàn tay</vt:lpstr>
      <vt:lpstr>PowerPoint Presentation</vt:lpstr>
      <vt:lpstr>Qua bàn tay, Bàn phím máy tính bị  ô nhiễm các VK gây NK</vt:lpstr>
      <vt:lpstr>MỤC ĐÍCH VỆ SINH BÀN TAY</vt:lpstr>
      <vt:lpstr>- Lavabo, cao 60 – 70 cm</vt:lpstr>
      <vt:lpstr>PHUƠNG TIỆN VSBT BẰNG NƯỚC</vt:lpstr>
      <vt:lpstr>Khi nào phải vệ sinh bàn  tay/ Chỉ định VSBT/ Thực  hiện VSBT ?</vt:lpstr>
      <vt:lpstr>Các thời điểm rửa tay: 1. Trước khi vào lớp học 2. Trước và sau khi ăn 3. Sau mỗi giờ ra chơi 4. Sau khi đi vệ sinh 5. Khi thấy tay bẩn </vt:lpstr>
      <vt:lpstr>PowerPoint Presentation</vt:lpstr>
      <vt:lpstr>Sát khuẩn tay bằng dung dịch sát khuẩn tay nhanh</vt:lpstr>
      <vt:lpstr>QT sát khuẩn tay bằng dung dịch  chứa cồn (mỗi bước chà 5 lần trong 20 – 30 giây)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VÖ sinh bµn tay</dc:title>
  <dc:creator>BS Hung</dc:creator>
  <cp:lastModifiedBy>Windows User</cp:lastModifiedBy>
  <cp:revision>13</cp:revision>
  <cp:lastPrinted>2019-11-28T05:46:03Z</cp:lastPrinted>
  <dcterms:created xsi:type="dcterms:W3CDTF">2018-05-14T10:32:07Z</dcterms:created>
  <dcterms:modified xsi:type="dcterms:W3CDTF">2020-03-07T04:09:05Z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2017-08-12T00:00:00Z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2018-05-14T00:00:00Z</vt:filetime>
  </property>
</Properties>
</file>